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8" r:id="rId4"/>
    <p:sldId id="258" r:id="rId5"/>
    <p:sldId id="265" r:id="rId6"/>
    <p:sldId id="259" r:id="rId7"/>
    <p:sldId id="260" r:id="rId8"/>
    <p:sldId id="263" r:id="rId9"/>
    <p:sldId id="264" r:id="rId10"/>
    <p:sldId id="262" r:id="rId11"/>
    <p:sldId id="261" r:id="rId12"/>
    <p:sldId id="266" r:id="rId13"/>
    <p:sldId id="267"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varScale="1">
        <p:scale>
          <a:sx n="83" d="100"/>
          <a:sy n="83" d="100"/>
        </p:scale>
        <p:origin x="69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pl-PL"/>
              <a:t>Kliknij, aby edytować styl</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9E432673-0009-48D1-A893-C9A840715928}" type="datetimeFigureOut">
              <a:rPr lang="pl-PL" smtClean="0"/>
              <a:t>22.04.2022</a:t>
            </a:fld>
            <a:endParaRPr lang="pl-PL"/>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pl-PL"/>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921838FB-C54F-402B-A9B2-AEBC559F67D1}" type="slidenum">
              <a:rPr lang="pl-PL" smtClean="0"/>
              <a:t>‹#›</a:t>
            </a:fld>
            <a:endParaRPr lang="pl-PL"/>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4297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E432673-0009-48D1-A893-C9A840715928}" type="datetimeFigureOut">
              <a:rPr lang="pl-PL" smtClean="0"/>
              <a:t>22.04.2022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21838FB-C54F-402B-A9B2-AEBC559F67D1}" type="slidenum">
              <a:rPr lang="pl-PL" smtClean="0"/>
              <a:t>‹#›</a:t>
            </a:fld>
            <a:endParaRPr lang="pl-PL"/>
          </a:p>
        </p:txBody>
      </p:sp>
    </p:spTree>
    <p:extLst>
      <p:ext uri="{BB962C8B-B14F-4D97-AF65-F5344CB8AC3E}">
        <p14:creationId xmlns:p14="http://schemas.microsoft.com/office/powerpoint/2010/main" val="2504326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pl-PL"/>
              <a:t>Kliknij, aby edytować styl</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E432673-0009-48D1-A893-C9A840715928}" type="datetimeFigureOut">
              <a:rPr lang="pl-PL" smtClean="0"/>
              <a:t>22.04.2022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21838FB-C54F-402B-A9B2-AEBC559F67D1}" type="slidenum">
              <a:rPr lang="pl-PL" smtClean="0"/>
              <a:t>‹#›</a:t>
            </a:fld>
            <a:endParaRPr lang="pl-PL"/>
          </a:p>
        </p:txBody>
      </p:sp>
    </p:spTree>
    <p:extLst>
      <p:ext uri="{BB962C8B-B14F-4D97-AF65-F5344CB8AC3E}">
        <p14:creationId xmlns:p14="http://schemas.microsoft.com/office/powerpoint/2010/main" val="2929023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pl-PL"/>
              <a:t>Kliknij, aby edytować styl</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E432673-0009-48D1-A893-C9A840715928}" type="datetimeFigureOut">
              <a:rPr lang="pl-PL" smtClean="0"/>
              <a:t>22.04.2022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21838FB-C54F-402B-A9B2-AEBC559F67D1}" type="slidenum">
              <a:rPr lang="pl-PL" smtClean="0"/>
              <a:t>‹#›</a:t>
            </a:fld>
            <a:endParaRPr lang="pl-PL"/>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95903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pl-PL"/>
              <a:t>Kliknij, aby edytować styl</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E432673-0009-48D1-A893-C9A840715928}" type="datetimeFigureOut">
              <a:rPr lang="pl-PL" smtClean="0"/>
              <a:t>22.04.2022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21838FB-C54F-402B-A9B2-AEBC559F67D1}" type="slidenum">
              <a:rPr lang="pl-PL" smtClean="0"/>
              <a:t>‹#›</a:t>
            </a:fld>
            <a:endParaRPr lang="pl-PL"/>
          </a:p>
        </p:txBody>
      </p:sp>
    </p:spTree>
    <p:extLst>
      <p:ext uri="{BB962C8B-B14F-4D97-AF65-F5344CB8AC3E}">
        <p14:creationId xmlns:p14="http://schemas.microsoft.com/office/powerpoint/2010/main" val="504782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pl-PL"/>
              <a:t>Kliknij, aby edytować styl</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9E432673-0009-48D1-A893-C9A840715928}" type="datetimeFigureOut">
              <a:rPr lang="pl-PL" smtClean="0"/>
              <a:t>22.04.2022</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921838FB-C54F-402B-A9B2-AEBC559F67D1}" type="slidenum">
              <a:rPr lang="pl-PL" smtClean="0"/>
              <a:t>‹#›</a:t>
            </a:fld>
            <a:endParaRPr lang="pl-PL"/>
          </a:p>
        </p:txBody>
      </p:sp>
    </p:spTree>
    <p:extLst>
      <p:ext uri="{BB962C8B-B14F-4D97-AF65-F5344CB8AC3E}">
        <p14:creationId xmlns:p14="http://schemas.microsoft.com/office/powerpoint/2010/main" val="1161747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pl-PL"/>
              <a:t>Kliknij, aby edytować styl</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9E432673-0009-48D1-A893-C9A840715928}" type="datetimeFigureOut">
              <a:rPr lang="pl-PL" smtClean="0"/>
              <a:t>22.04.2022</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921838FB-C54F-402B-A9B2-AEBC559F67D1}" type="slidenum">
              <a:rPr lang="pl-PL" smtClean="0"/>
              <a:t>‹#›</a:t>
            </a:fld>
            <a:endParaRPr lang="pl-PL"/>
          </a:p>
        </p:txBody>
      </p:sp>
    </p:spTree>
    <p:extLst>
      <p:ext uri="{BB962C8B-B14F-4D97-AF65-F5344CB8AC3E}">
        <p14:creationId xmlns:p14="http://schemas.microsoft.com/office/powerpoint/2010/main" val="4015789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pl-PL"/>
              <a:t>Kliknij, aby edytować styl</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E432673-0009-48D1-A893-C9A840715928}" type="datetimeFigureOut">
              <a:rPr lang="pl-PL" smtClean="0"/>
              <a:t>22.04.2022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21838FB-C54F-402B-A9B2-AEBC559F67D1}" type="slidenum">
              <a:rPr lang="pl-PL" smtClean="0"/>
              <a:t>‹#›</a:t>
            </a:fld>
            <a:endParaRPr lang="pl-PL"/>
          </a:p>
        </p:txBody>
      </p:sp>
    </p:spTree>
    <p:extLst>
      <p:ext uri="{BB962C8B-B14F-4D97-AF65-F5344CB8AC3E}">
        <p14:creationId xmlns:p14="http://schemas.microsoft.com/office/powerpoint/2010/main" val="4182817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pl-PL"/>
              <a:t>Kliknij, aby edytować styl</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E432673-0009-48D1-A893-C9A840715928}" type="datetimeFigureOut">
              <a:rPr lang="pl-PL" smtClean="0"/>
              <a:t>22.04.2022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21838FB-C54F-402B-A9B2-AEBC559F67D1}" type="slidenum">
              <a:rPr lang="pl-PL" smtClean="0"/>
              <a:t>‹#›</a:t>
            </a:fld>
            <a:endParaRPr lang="pl-PL"/>
          </a:p>
        </p:txBody>
      </p:sp>
    </p:spTree>
    <p:extLst>
      <p:ext uri="{BB962C8B-B14F-4D97-AF65-F5344CB8AC3E}">
        <p14:creationId xmlns:p14="http://schemas.microsoft.com/office/powerpoint/2010/main" val="602407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E432673-0009-48D1-A893-C9A840715928}" type="datetimeFigureOut">
              <a:rPr lang="pl-PL" smtClean="0"/>
              <a:t>22.04.2022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21838FB-C54F-402B-A9B2-AEBC559F67D1}" type="slidenum">
              <a:rPr lang="pl-PL" smtClean="0"/>
              <a:t>‹#›</a:t>
            </a:fld>
            <a:endParaRPr lang="pl-PL"/>
          </a:p>
        </p:txBody>
      </p:sp>
    </p:spTree>
    <p:extLst>
      <p:ext uri="{BB962C8B-B14F-4D97-AF65-F5344CB8AC3E}">
        <p14:creationId xmlns:p14="http://schemas.microsoft.com/office/powerpoint/2010/main" val="4058568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pl-PL"/>
              <a:t>Kliknij, aby edytować styl</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9E432673-0009-48D1-A893-C9A840715928}" type="datetimeFigureOut">
              <a:rPr lang="pl-PL" smtClean="0"/>
              <a:t>22.04.2022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21838FB-C54F-402B-A9B2-AEBC559F67D1}" type="slidenum">
              <a:rPr lang="pl-PL" smtClean="0"/>
              <a:t>‹#›</a:t>
            </a:fld>
            <a:endParaRPr lang="pl-PL"/>
          </a:p>
        </p:txBody>
      </p:sp>
    </p:spTree>
    <p:extLst>
      <p:ext uri="{BB962C8B-B14F-4D97-AF65-F5344CB8AC3E}">
        <p14:creationId xmlns:p14="http://schemas.microsoft.com/office/powerpoint/2010/main" val="2150849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pl-PL"/>
              <a:t>Kliknij, aby edytować styl</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9E432673-0009-48D1-A893-C9A840715928}" type="datetimeFigureOut">
              <a:rPr lang="pl-PL" smtClean="0"/>
              <a:t>22.04.2022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21838FB-C54F-402B-A9B2-AEBC559F67D1}" type="slidenum">
              <a:rPr lang="pl-PL" smtClean="0"/>
              <a:t>‹#›</a:t>
            </a:fld>
            <a:endParaRPr lang="pl-PL"/>
          </a:p>
        </p:txBody>
      </p:sp>
    </p:spTree>
    <p:extLst>
      <p:ext uri="{BB962C8B-B14F-4D97-AF65-F5344CB8AC3E}">
        <p14:creationId xmlns:p14="http://schemas.microsoft.com/office/powerpoint/2010/main" val="1734640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pl-PL"/>
              <a:t>Kliknij, aby edytować styl</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2" name="Content Placeholder 3"/>
          <p:cNvSpPr>
            <a:spLocks noGrp="1"/>
          </p:cNvSpPr>
          <p:nvPr>
            <p:ph sz="quarter" idx="13"/>
          </p:nvPr>
        </p:nvSpPr>
        <p:spPr>
          <a:xfrm>
            <a:off x="685802" y="2861733"/>
            <a:ext cx="5088712" cy="2512852"/>
          </a:xfrm>
        </p:spPr>
        <p:txBody>
          <a:bodyPr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3" name="Content Placeholder 5"/>
          <p:cNvSpPr>
            <a:spLocks noGrp="1"/>
          </p:cNvSpPr>
          <p:nvPr>
            <p:ph sz="quarter" idx="14"/>
          </p:nvPr>
        </p:nvSpPr>
        <p:spPr>
          <a:xfrm>
            <a:off x="5993969" y="2861733"/>
            <a:ext cx="5088713" cy="2512852"/>
          </a:xfrm>
        </p:spPr>
        <p:txBody>
          <a:bodyPr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9E432673-0009-48D1-A893-C9A840715928}" type="datetimeFigureOut">
              <a:rPr lang="pl-PL" smtClean="0"/>
              <a:t>22.04.2022</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921838FB-C54F-402B-A9B2-AEBC559F67D1}" type="slidenum">
              <a:rPr lang="pl-PL" smtClean="0"/>
              <a:t>‹#›</a:t>
            </a:fld>
            <a:endParaRPr lang="pl-PL"/>
          </a:p>
        </p:txBody>
      </p:sp>
    </p:spTree>
    <p:extLst>
      <p:ext uri="{BB962C8B-B14F-4D97-AF65-F5344CB8AC3E}">
        <p14:creationId xmlns:p14="http://schemas.microsoft.com/office/powerpoint/2010/main" val="1854080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9E432673-0009-48D1-A893-C9A840715928}" type="datetimeFigureOut">
              <a:rPr lang="pl-PL" smtClean="0"/>
              <a:t>22.04.2022</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921838FB-C54F-402B-A9B2-AEBC559F67D1}" type="slidenum">
              <a:rPr lang="pl-PL" smtClean="0"/>
              <a:t>‹#›</a:t>
            </a:fld>
            <a:endParaRPr lang="pl-PL"/>
          </a:p>
        </p:txBody>
      </p:sp>
    </p:spTree>
    <p:extLst>
      <p:ext uri="{BB962C8B-B14F-4D97-AF65-F5344CB8AC3E}">
        <p14:creationId xmlns:p14="http://schemas.microsoft.com/office/powerpoint/2010/main" val="2110908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32673-0009-48D1-A893-C9A840715928}" type="datetimeFigureOut">
              <a:rPr lang="pl-PL" smtClean="0"/>
              <a:t>22.04.2022</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921838FB-C54F-402B-A9B2-AEBC559F67D1}" type="slidenum">
              <a:rPr lang="pl-PL" smtClean="0"/>
              <a:t>‹#›</a:t>
            </a:fld>
            <a:endParaRPr lang="pl-PL"/>
          </a:p>
        </p:txBody>
      </p:sp>
    </p:spTree>
    <p:extLst>
      <p:ext uri="{BB962C8B-B14F-4D97-AF65-F5344CB8AC3E}">
        <p14:creationId xmlns:p14="http://schemas.microsoft.com/office/powerpoint/2010/main" val="1116698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pl-PL"/>
              <a:t>Kliknij, aby edytować styl</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E432673-0009-48D1-A893-C9A840715928}" type="datetimeFigureOut">
              <a:rPr lang="pl-PL" smtClean="0"/>
              <a:t>22.04.2022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21838FB-C54F-402B-A9B2-AEBC559F67D1}" type="slidenum">
              <a:rPr lang="pl-PL" smtClean="0"/>
              <a:t>‹#›</a:t>
            </a:fld>
            <a:endParaRPr lang="pl-PL"/>
          </a:p>
        </p:txBody>
      </p:sp>
    </p:spTree>
    <p:extLst>
      <p:ext uri="{BB962C8B-B14F-4D97-AF65-F5344CB8AC3E}">
        <p14:creationId xmlns:p14="http://schemas.microsoft.com/office/powerpoint/2010/main" val="1329921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pl-PL"/>
              <a:t>Kliknij, aby edytować styl</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E432673-0009-48D1-A893-C9A840715928}" type="datetimeFigureOut">
              <a:rPr lang="pl-PL" smtClean="0"/>
              <a:t>22.04.2022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21838FB-C54F-402B-A9B2-AEBC559F67D1}" type="slidenum">
              <a:rPr lang="pl-PL" smtClean="0"/>
              <a:t>‹#›</a:t>
            </a:fld>
            <a:endParaRPr lang="pl-PL"/>
          </a:p>
        </p:txBody>
      </p:sp>
    </p:spTree>
    <p:extLst>
      <p:ext uri="{BB962C8B-B14F-4D97-AF65-F5344CB8AC3E}">
        <p14:creationId xmlns:p14="http://schemas.microsoft.com/office/powerpoint/2010/main" val="1024932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9E432673-0009-48D1-A893-C9A840715928}" type="datetimeFigureOut">
              <a:rPr lang="pl-PL" smtClean="0"/>
              <a:t>22.04.2022</a:t>
            </a:fld>
            <a:endParaRPr lang="pl-PL"/>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pl-PL"/>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921838FB-C54F-402B-A9B2-AEBC559F67D1}" type="slidenum">
              <a:rPr lang="pl-PL" smtClean="0"/>
              <a:t>‹#›</a:t>
            </a:fld>
            <a:endParaRPr lang="pl-PL"/>
          </a:p>
        </p:txBody>
      </p:sp>
    </p:spTree>
    <p:extLst>
      <p:ext uri="{BB962C8B-B14F-4D97-AF65-F5344CB8AC3E}">
        <p14:creationId xmlns:p14="http://schemas.microsoft.com/office/powerpoint/2010/main" val="3817057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846003-CDC9-413C-85B9-DCED7757F84C}"/>
              </a:ext>
            </a:extLst>
          </p:cNvPr>
          <p:cNvSpPr>
            <a:spLocks noGrp="1"/>
          </p:cNvSpPr>
          <p:nvPr>
            <p:ph type="ctrTitle"/>
          </p:nvPr>
        </p:nvSpPr>
        <p:spPr/>
        <p:txBody>
          <a:bodyPr/>
          <a:lstStyle/>
          <a:p>
            <a:pPr algn="ctr"/>
            <a:r>
              <a:rPr lang="pl-PL" dirty="0"/>
              <a:t>konstytucja 3 MAJA</a:t>
            </a:r>
          </a:p>
        </p:txBody>
      </p:sp>
      <p:sp>
        <p:nvSpPr>
          <p:cNvPr id="3" name="Podtytuł 2">
            <a:extLst>
              <a:ext uri="{FF2B5EF4-FFF2-40B4-BE49-F238E27FC236}">
                <a16:creationId xmlns:a16="http://schemas.microsoft.com/office/drawing/2014/main" id="{097BC5B8-F944-40CB-9043-E00165A66C6A}"/>
              </a:ext>
            </a:extLst>
          </p:cNvPr>
          <p:cNvSpPr>
            <a:spLocks noGrp="1"/>
          </p:cNvSpPr>
          <p:nvPr>
            <p:ph type="subTitle" idx="1"/>
          </p:nvPr>
        </p:nvSpPr>
        <p:spPr/>
        <p:txBody>
          <a:bodyPr/>
          <a:lstStyle/>
          <a:p>
            <a:endParaRPr lang="pl-PL"/>
          </a:p>
        </p:txBody>
      </p:sp>
    </p:spTree>
    <p:extLst>
      <p:ext uri="{BB962C8B-B14F-4D97-AF65-F5344CB8AC3E}">
        <p14:creationId xmlns:p14="http://schemas.microsoft.com/office/powerpoint/2010/main" val="2442406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5C1878-FACE-468B-83C7-11026062DBCD}"/>
              </a:ext>
            </a:extLst>
          </p:cNvPr>
          <p:cNvSpPr>
            <a:spLocks noGrp="1"/>
          </p:cNvSpPr>
          <p:nvPr>
            <p:ph type="title"/>
          </p:nvPr>
        </p:nvSpPr>
        <p:spPr/>
        <p:txBody>
          <a:bodyPr/>
          <a:lstStyle/>
          <a:p>
            <a:r>
              <a:rPr lang="pl-PL" dirty="0"/>
              <a:t>Twórcy konstytucji</a:t>
            </a:r>
          </a:p>
        </p:txBody>
      </p:sp>
      <p:pic>
        <p:nvPicPr>
          <p:cNvPr id="5" name="Symbol zastępczy zawartości 4">
            <a:extLst>
              <a:ext uri="{FF2B5EF4-FFF2-40B4-BE49-F238E27FC236}">
                <a16:creationId xmlns:a16="http://schemas.microsoft.com/office/drawing/2014/main" id="{95A488B9-FFCF-4034-B970-94540DA847FF}"/>
              </a:ext>
            </a:extLst>
          </p:cNvPr>
          <p:cNvPicPr>
            <a:picLocks noGrp="1" noChangeAspect="1"/>
          </p:cNvPicPr>
          <p:nvPr>
            <p:ph sz="quarter" idx="13"/>
          </p:nvPr>
        </p:nvPicPr>
        <p:blipFill>
          <a:blip r:embed="rId2" cstate="hqprint">
            <a:extLst>
              <a:ext uri="{28A0092B-C50C-407E-A947-70E740481C1C}">
                <a14:useLocalDpi xmlns:a14="http://schemas.microsoft.com/office/drawing/2010/main" val="0"/>
              </a:ext>
            </a:extLst>
          </a:blip>
          <a:stretch>
            <a:fillRect/>
          </a:stretch>
        </p:blipFill>
        <p:spPr>
          <a:xfrm>
            <a:off x="530009" y="1669001"/>
            <a:ext cx="1281284" cy="19619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Obraz 6">
            <a:extLst>
              <a:ext uri="{FF2B5EF4-FFF2-40B4-BE49-F238E27FC236}">
                <a16:creationId xmlns:a16="http://schemas.microsoft.com/office/drawing/2014/main" id="{1ED3490E-DA1E-4B34-B757-FCF2009A753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17901" y="1579058"/>
            <a:ext cx="1764051" cy="21418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Obraz 8">
            <a:extLst>
              <a:ext uri="{FF2B5EF4-FFF2-40B4-BE49-F238E27FC236}">
                <a16:creationId xmlns:a16="http://schemas.microsoft.com/office/drawing/2014/main" id="{188FE24F-F0A9-4EA3-8B66-154B2761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8560" y="1475770"/>
            <a:ext cx="1931031" cy="23484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Obraz 10">
            <a:extLst>
              <a:ext uri="{FF2B5EF4-FFF2-40B4-BE49-F238E27FC236}">
                <a16:creationId xmlns:a16="http://schemas.microsoft.com/office/drawing/2014/main" id="{496B9144-68A3-4EC4-A4A1-26F36C29E90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06858" y="3934343"/>
            <a:ext cx="1660125" cy="22751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Obraz 12">
            <a:extLst>
              <a:ext uri="{FF2B5EF4-FFF2-40B4-BE49-F238E27FC236}">
                <a16:creationId xmlns:a16="http://schemas.microsoft.com/office/drawing/2014/main" id="{7A1CE875-8B50-4E87-BC7D-CFCC09E8A7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3225" y="3897049"/>
            <a:ext cx="1720046" cy="22751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Obraz 14">
            <a:extLst>
              <a:ext uri="{FF2B5EF4-FFF2-40B4-BE49-F238E27FC236}">
                <a16:creationId xmlns:a16="http://schemas.microsoft.com/office/drawing/2014/main" id="{0C865878-2C56-4493-837F-41692D086B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1091" y="3824197"/>
            <a:ext cx="1720046" cy="2299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pole tekstowe 15">
            <a:extLst>
              <a:ext uri="{FF2B5EF4-FFF2-40B4-BE49-F238E27FC236}">
                <a16:creationId xmlns:a16="http://schemas.microsoft.com/office/drawing/2014/main" id="{BF3A3586-BFD9-4AE5-B136-61B0EEB49358}"/>
              </a:ext>
            </a:extLst>
          </p:cNvPr>
          <p:cNvSpPr txBox="1"/>
          <p:nvPr/>
        </p:nvSpPr>
        <p:spPr>
          <a:xfrm>
            <a:off x="1866274" y="2117315"/>
            <a:ext cx="1343638" cy="923330"/>
          </a:xfrm>
          <a:prstGeom prst="rect">
            <a:avLst/>
          </a:prstGeom>
          <a:noFill/>
        </p:spPr>
        <p:txBody>
          <a:bodyPr wrap="none" rtlCol="0">
            <a:spAutoFit/>
          </a:bodyPr>
          <a:lstStyle/>
          <a:p>
            <a:r>
              <a:rPr lang="pl-PL" dirty="0"/>
              <a:t>Stanisław </a:t>
            </a:r>
          </a:p>
          <a:p>
            <a:r>
              <a:rPr lang="pl-PL" dirty="0"/>
              <a:t>August </a:t>
            </a:r>
          </a:p>
          <a:p>
            <a:r>
              <a:rPr lang="pl-PL" dirty="0"/>
              <a:t>Poniatowski</a:t>
            </a:r>
          </a:p>
        </p:txBody>
      </p:sp>
      <p:sp>
        <p:nvSpPr>
          <p:cNvPr id="17" name="pole tekstowe 16">
            <a:extLst>
              <a:ext uri="{FF2B5EF4-FFF2-40B4-BE49-F238E27FC236}">
                <a16:creationId xmlns:a16="http://schemas.microsoft.com/office/drawing/2014/main" id="{DB25D1C5-501C-4DB7-8115-D13FBDA42756}"/>
              </a:ext>
            </a:extLst>
          </p:cNvPr>
          <p:cNvSpPr txBox="1"/>
          <p:nvPr/>
        </p:nvSpPr>
        <p:spPr>
          <a:xfrm>
            <a:off x="5415379" y="1935332"/>
            <a:ext cx="894797" cy="646331"/>
          </a:xfrm>
          <a:prstGeom prst="rect">
            <a:avLst/>
          </a:prstGeom>
          <a:noFill/>
        </p:spPr>
        <p:txBody>
          <a:bodyPr wrap="none" rtlCol="0">
            <a:spAutoFit/>
          </a:bodyPr>
          <a:lstStyle/>
          <a:p>
            <a:r>
              <a:rPr lang="pl-PL" dirty="0"/>
              <a:t>Ignacy</a:t>
            </a:r>
          </a:p>
          <a:p>
            <a:r>
              <a:rPr lang="pl-PL" dirty="0"/>
              <a:t>Potocki</a:t>
            </a:r>
          </a:p>
        </p:txBody>
      </p:sp>
      <p:sp>
        <p:nvSpPr>
          <p:cNvPr id="18" name="pole tekstowe 17">
            <a:extLst>
              <a:ext uri="{FF2B5EF4-FFF2-40B4-BE49-F238E27FC236}">
                <a16:creationId xmlns:a16="http://schemas.microsoft.com/office/drawing/2014/main" id="{251C806A-4C90-474D-B605-4E5AA14E24C3}"/>
              </a:ext>
            </a:extLst>
          </p:cNvPr>
          <p:cNvSpPr txBox="1"/>
          <p:nvPr/>
        </p:nvSpPr>
        <p:spPr>
          <a:xfrm>
            <a:off x="9321553" y="2068497"/>
            <a:ext cx="1119217" cy="923330"/>
          </a:xfrm>
          <a:prstGeom prst="rect">
            <a:avLst/>
          </a:prstGeom>
          <a:noFill/>
        </p:spPr>
        <p:txBody>
          <a:bodyPr wrap="none" rtlCol="0">
            <a:spAutoFit/>
          </a:bodyPr>
          <a:lstStyle/>
          <a:p>
            <a:r>
              <a:rPr lang="pl-PL" dirty="0"/>
              <a:t>Adam </a:t>
            </a:r>
          </a:p>
          <a:p>
            <a:r>
              <a:rPr lang="pl-PL" dirty="0"/>
              <a:t>Stanisław</a:t>
            </a:r>
          </a:p>
          <a:p>
            <a:r>
              <a:rPr lang="pl-PL" dirty="0"/>
              <a:t>Krasiński</a:t>
            </a:r>
          </a:p>
        </p:txBody>
      </p:sp>
      <p:sp>
        <p:nvSpPr>
          <p:cNvPr id="19" name="pole tekstowe 18">
            <a:extLst>
              <a:ext uri="{FF2B5EF4-FFF2-40B4-BE49-F238E27FC236}">
                <a16:creationId xmlns:a16="http://schemas.microsoft.com/office/drawing/2014/main" id="{AC83E1E2-86AE-4E6A-8721-0B4C7D214C3C}"/>
              </a:ext>
            </a:extLst>
          </p:cNvPr>
          <p:cNvSpPr txBox="1"/>
          <p:nvPr/>
        </p:nvSpPr>
        <p:spPr>
          <a:xfrm>
            <a:off x="3417901" y="4243526"/>
            <a:ext cx="926857" cy="646331"/>
          </a:xfrm>
          <a:prstGeom prst="rect">
            <a:avLst/>
          </a:prstGeom>
          <a:noFill/>
        </p:spPr>
        <p:txBody>
          <a:bodyPr wrap="none" rtlCol="0">
            <a:spAutoFit/>
          </a:bodyPr>
          <a:lstStyle/>
          <a:p>
            <a:r>
              <a:rPr lang="pl-PL" dirty="0"/>
              <a:t>Hugo </a:t>
            </a:r>
          </a:p>
          <a:p>
            <a:r>
              <a:rPr lang="pl-PL" dirty="0"/>
              <a:t>Kołłątaj</a:t>
            </a:r>
          </a:p>
        </p:txBody>
      </p:sp>
      <p:sp>
        <p:nvSpPr>
          <p:cNvPr id="20" name="pole tekstowe 19">
            <a:extLst>
              <a:ext uri="{FF2B5EF4-FFF2-40B4-BE49-F238E27FC236}">
                <a16:creationId xmlns:a16="http://schemas.microsoft.com/office/drawing/2014/main" id="{A1F865B7-52D2-4447-8311-D318EED54F4C}"/>
              </a:ext>
            </a:extLst>
          </p:cNvPr>
          <p:cNvSpPr txBox="1"/>
          <p:nvPr/>
        </p:nvSpPr>
        <p:spPr>
          <a:xfrm>
            <a:off x="6788560" y="4412202"/>
            <a:ext cx="1130322" cy="646331"/>
          </a:xfrm>
          <a:prstGeom prst="rect">
            <a:avLst/>
          </a:prstGeom>
          <a:noFill/>
        </p:spPr>
        <p:txBody>
          <a:bodyPr wrap="square" rtlCol="0">
            <a:spAutoFit/>
          </a:bodyPr>
          <a:lstStyle/>
          <a:p>
            <a:r>
              <a:rPr lang="pl-PL" dirty="0"/>
              <a:t>Stanisław </a:t>
            </a:r>
          </a:p>
          <a:p>
            <a:r>
              <a:rPr lang="pl-PL" dirty="0"/>
              <a:t>Staszic</a:t>
            </a:r>
          </a:p>
        </p:txBody>
      </p:sp>
      <p:sp>
        <p:nvSpPr>
          <p:cNvPr id="21" name="pole tekstowe 20">
            <a:extLst>
              <a:ext uri="{FF2B5EF4-FFF2-40B4-BE49-F238E27FC236}">
                <a16:creationId xmlns:a16="http://schemas.microsoft.com/office/drawing/2014/main" id="{B8FC61BB-4FB9-43F7-8676-3942BA08116C}"/>
              </a:ext>
            </a:extLst>
          </p:cNvPr>
          <p:cNvSpPr txBox="1"/>
          <p:nvPr/>
        </p:nvSpPr>
        <p:spPr>
          <a:xfrm>
            <a:off x="10164932" y="4614167"/>
            <a:ext cx="1438214" cy="646331"/>
          </a:xfrm>
          <a:prstGeom prst="rect">
            <a:avLst/>
          </a:prstGeom>
          <a:noFill/>
        </p:spPr>
        <p:txBody>
          <a:bodyPr wrap="none" rtlCol="0">
            <a:spAutoFit/>
          </a:bodyPr>
          <a:lstStyle/>
          <a:p>
            <a:r>
              <a:rPr lang="pl-PL" dirty="0"/>
              <a:t>Stanisław </a:t>
            </a:r>
          </a:p>
          <a:p>
            <a:r>
              <a:rPr lang="pl-PL" dirty="0"/>
              <a:t>Małachowski</a:t>
            </a:r>
          </a:p>
        </p:txBody>
      </p:sp>
    </p:spTree>
    <p:extLst>
      <p:ext uri="{BB962C8B-B14F-4D97-AF65-F5344CB8AC3E}">
        <p14:creationId xmlns:p14="http://schemas.microsoft.com/office/powerpoint/2010/main" val="4086684579"/>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6DAB3EA-1F53-4346-8AE7-89DF96603ED2}"/>
              </a:ext>
            </a:extLst>
          </p:cNvPr>
          <p:cNvSpPr>
            <a:spLocks noGrp="1"/>
          </p:cNvSpPr>
          <p:nvPr>
            <p:ph type="title"/>
          </p:nvPr>
        </p:nvSpPr>
        <p:spPr/>
        <p:txBody>
          <a:bodyPr/>
          <a:lstStyle/>
          <a:p>
            <a:r>
              <a:rPr lang="pl-PL" dirty="0"/>
              <a:t>quiz</a:t>
            </a:r>
          </a:p>
        </p:txBody>
      </p:sp>
      <p:sp>
        <p:nvSpPr>
          <p:cNvPr id="3" name="Symbol zastępczy zawartości 2">
            <a:extLst>
              <a:ext uri="{FF2B5EF4-FFF2-40B4-BE49-F238E27FC236}">
                <a16:creationId xmlns:a16="http://schemas.microsoft.com/office/drawing/2014/main" id="{67D20D63-C8DF-4D98-AFBF-CF799876E2E4}"/>
              </a:ext>
            </a:extLst>
          </p:cNvPr>
          <p:cNvSpPr>
            <a:spLocks noGrp="1"/>
          </p:cNvSpPr>
          <p:nvPr>
            <p:ph sz="quarter" idx="13"/>
          </p:nvPr>
        </p:nvSpPr>
        <p:spPr>
          <a:xfrm>
            <a:off x="685800" y="3240350"/>
            <a:ext cx="10394707" cy="2134235"/>
          </a:xfrm>
        </p:spPr>
        <p:txBody>
          <a:bodyPr>
            <a:normAutofit fontScale="25000" lnSpcReduction="20000"/>
          </a:bodyPr>
          <a:lstStyle/>
          <a:p>
            <a:pPr marL="457200" indent="-457200">
              <a:buFont typeface="+mj-lt"/>
              <a:buAutoNum type="arabicPeriod"/>
            </a:pPr>
            <a:r>
              <a:rPr lang="pl-PL" sz="7200" dirty="0"/>
              <a:t>W którym roku została uchwalona konstytucja 3 maja?</a:t>
            </a:r>
          </a:p>
          <a:p>
            <a:pPr marL="457200" indent="-457200">
              <a:buFont typeface="+mj-lt"/>
              <a:buAutoNum type="arabicPeriod"/>
            </a:pPr>
            <a:r>
              <a:rPr lang="pl-PL" sz="7200" dirty="0"/>
              <a:t>Wymień twórców konstytucji 3 maja</a:t>
            </a:r>
          </a:p>
          <a:p>
            <a:pPr marL="457200" indent="-457200">
              <a:buFont typeface="+mj-lt"/>
              <a:buAutoNum type="arabicPeriod"/>
            </a:pPr>
            <a:r>
              <a:rPr lang="pl-PL" sz="7200" dirty="0"/>
              <a:t>Podaj po 2 przyczyny i  2 skutki uchwalenia konstytucji</a:t>
            </a:r>
          </a:p>
          <a:p>
            <a:pPr marL="457200" indent="-457200">
              <a:buFont typeface="+mj-lt"/>
              <a:buAutoNum type="arabicPeriod"/>
            </a:pPr>
            <a:r>
              <a:rPr lang="pl-PL" sz="7200" dirty="0"/>
              <a:t>Jaki sejm uchwalił konstytucję 3 maja?</a:t>
            </a:r>
          </a:p>
          <a:p>
            <a:pPr marL="457200" indent="-457200">
              <a:buFont typeface="+mj-lt"/>
              <a:buAutoNum type="arabicPeriod"/>
            </a:pPr>
            <a:r>
              <a:rPr lang="pl-PL" sz="7200" dirty="0"/>
              <a:t>Co symbolizują barwy narodowe?</a:t>
            </a:r>
          </a:p>
          <a:p>
            <a:pPr marL="457200" indent="-457200">
              <a:buFont typeface="+mj-lt"/>
              <a:buAutoNum type="arabicPeriod"/>
            </a:pPr>
            <a:r>
              <a:rPr lang="pl-PL" sz="7200" dirty="0"/>
              <a:t>Czy konstytucja 3 maja była pierwszą konstytucją na świecie?</a:t>
            </a:r>
          </a:p>
          <a:p>
            <a:pPr marL="457200" indent="-457200">
              <a:buFont typeface="+mj-lt"/>
              <a:buAutoNum type="arabicPeriod"/>
            </a:pPr>
            <a:r>
              <a:rPr lang="pl-PL" sz="7200" dirty="0"/>
              <a:t>Czy konstytucja obowiązuje cały czas?</a:t>
            </a:r>
          </a:p>
          <a:p>
            <a:pPr marL="457200" indent="-457200">
              <a:buFont typeface="+mj-lt"/>
              <a:buAutoNum type="arabicPeriod"/>
            </a:pPr>
            <a:endParaRPr lang="pl-PL" dirty="0"/>
          </a:p>
          <a:p>
            <a:pPr marL="457200" indent="-457200">
              <a:buFont typeface="+mj-lt"/>
              <a:buAutoNum type="arabicPeriod"/>
            </a:pPr>
            <a:endParaRPr lang="pl-PL" dirty="0"/>
          </a:p>
          <a:p>
            <a:pPr marL="457200" indent="-457200">
              <a:buFont typeface="+mj-lt"/>
              <a:buAutoNum type="arabicPeriod"/>
            </a:pPr>
            <a:endParaRPr lang="pl-PL" dirty="0"/>
          </a:p>
          <a:p>
            <a:pPr marL="457200" indent="-457200">
              <a:buFont typeface="+mj-lt"/>
              <a:buAutoNum type="arabicPeriod"/>
            </a:pPr>
            <a:endParaRPr lang="pl-PL" dirty="0"/>
          </a:p>
          <a:p>
            <a:pPr marL="457200" indent="-457200">
              <a:buFont typeface="+mj-lt"/>
              <a:buAutoNum type="arabicPeriod"/>
            </a:pPr>
            <a:endParaRPr lang="pl-PL" dirty="0"/>
          </a:p>
        </p:txBody>
      </p:sp>
    </p:spTree>
    <p:extLst>
      <p:ext uri="{BB962C8B-B14F-4D97-AF65-F5344CB8AC3E}">
        <p14:creationId xmlns:p14="http://schemas.microsoft.com/office/powerpoint/2010/main" val="1711949429"/>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Odpowiedzi do quizu</a:t>
            </a:r>
          </a:p>
        </p:txBody>
      </p:sp>
      <p:sp>
        <p:nvSpPr>
          <p:cNvPr id="3" name="Symbol zastępczy zawartości 2"/>
          <p:cNvSpPr>
            <a:spLocks noGrp="1"/>
          </p:cNvSpPr>
          <p:nvPr>
            <p:ph sz="quarter" idx="13"/>
          </p:nvPr>
        </p:nvSpPr>
        <p:spPr>
          <a:xfrm>
            <a:off x="685800" y="1837766"/>
            <a:ext cx="10396883" cy="3700886"/>
          </a:xfrm>
        </p:spPr>
        <p:txBody>
          <a:bodyPr>
            <a:normAutofit fontScale="85000" lnSpcReduction="20000"/>
          </a:bodyPr>
          <a:lstStyle/>
          <a:p>
            <a:r>
              <a:rPr lang="pl-PL" dirty="0"/>
              <a:t>1. 1793</a:t>
            </a:r>
          </a:p>
          <a:p>
            <a:r>
              <a:rPr lang="pl-PL" dirty="0"/>
              <a:t>2. Hugo </a:t>
            </a:r>
            <a:r>
              <a:rPr lang="pl-PL" dirty="0" err="1"/>
              <a:t>Kołątaj</a:t>
            </a:r>
            <a:r>
              <a:rPr lang="pl-PL" dirty="0"/>
              <a:t>, Stanisław </a:t>
            </a:r>
            <a:r>
              <a:rPr lang="pl-PL" dirty="0" err="1"/>
              <a:t>august</a:t>
            </a:r>
            <a:r>
              <a:rPr lang="pl-PL" dirty="0"/>
              <a:t> poniatowski, Stanisław </a:t>
            </a:r>
            <a:r>
              <a:rPr lang="pl-PL" dirty="0" err="1"/>
              <a:t>staszic</a:t>
            </a:r>
            <a:r>
              <a:rPr lang="pl-PL" dirty="0"/>
              <a:t>, Stanisław Machałowski, Adam Stanisław </a:t>
            </a:r>
            <a:r>
              <a:rPr lang="pl-PL" dirty="0" err="1"/>
              <a:t>kraśniński</a:t>
            </a:r>
            <a:endParaRPr lang="pl-PL" dirty="0"/>
          </a:p>
          <a:p>
            <a:r>
              <a:rPr lang="pl-PL" dirty="0"/>
              <a:t>3. Nadużywanie liberum veto. Niekorzystna sytuacja międzynarodowa.(</a:t>
            </a:r>
            <a:r>
              <a:rPr lang="pl-PL" dirty="0" err="1"/>
              <a:t>przyczny</a:t>
            </a:r>
            <a:r>
              <a:rPr lang="pl-PL" dirty="0"/>
              <a:t>) Konstytucja 3 maja znosiła liberum veto. Ustalono dziedziczność tronu (skutki)</a:t>
            </a:r>
          </a:p>
          <a:p>
            <a:r>
              <a:rPr lang="pl-PL" dirty="0"/>
              <a:t>4. Sejm grodzieński </a:t>
            </a:r>
          </a:p>
          <a:p>
            <a:r>
              <a:rPr lang="pl-PL" dirty="0"/>
              <a:t>5. Biel symbolizowała na nich „dobro i czystość dążeń narodu </a:t>
            </a:r>
            <a:r>
              <a:rPr lang="pl-PL" b="1" dirty="0"/>
              <a:t>polskiego</a:t>
            </a:r>
            <a:r>
              <a:rPr lang="pl-PL" dirty="0"/>
              <a:t>”, a czerwień „dostojność i majestat władców </a:t>
            </a:r>
            <a:r>
              <a:rPr lang="pl-PL" b="1" dirty="0"/>
              <a:t>polskich</a:t>
            </a:r>
            <a:r>
              <a:rPr lang="pl-PL" dirty="0"/>
              <a:t>”. Również Kolor biały oznacza </a:t>
            </a:r>
          </a:p>
          <a:p>
            <a:r>
              <a:rPr lang="pl-PL" dirty="0"/>
              <a:t>6. nie, pierwszą była konstytucja </a:t>
            </a:r>
            <a:r>
              <a:rPr lang="pl-PL" dirty="0" err="1"/>
              <a:t>usa</a:t>
            </a:r>
            <a:endParaRPr lang="pl-PL" dirty="0"/>
          </a:p>
          <a:p>
            <a:r>
              <a:rPr lang="pl-PL" dirty="0"/>
              <a:t>7. Nie</a:t>
            </a:r>
          </a:p>
          <a:p>
            <a:endParaRPr lang="pl-PL" dirty="0"/>
          </a:p>
          <a:p>
            <a:endParaRPr lang="pl-PL" dirty="0"/>
          </a:p>
        </p:txBody>
      </p:sp>
    </p:spTree>
    <p:extLst>
      <p:ext uri="{BB962C8B-B14F-4D97-AF65-F5344CB8AC3E}">
        <p14:creationId xmlns:p14="http://schemas.microsoft.com/office/powerpoint/2010/main" val="1677667406"/>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EB08C0-56BF-4FB7-8A38-E2CDABFAE810}"/>
              </a:ext>
            </a:extLst>
          </p:cNvPr>
          <p:cNvSpPr>
            <a:spLocks noGrp="1"/>
          </p:cNvSpPr>
          <p:nvPr>
            <p:ph type="title"/>
          </p:nvPr>
        </p:nvSpPr>
        <p:spPr/>
        <p:txBody>
          <a:bodyPr/>
          <a:lstStyle/>
          <a:p>
            <a:r>
              <a:rPr lang="pl-PL" dirty="0"/>
              <a:t>Autorzy – </a:t>
            </a:r>
            <a:r>
              <a:rPr lang="pl-PL" cap="none" dirty="0"/>
              <a:t>uczniowie klasy 7b:</a:t>
            </a:r>
            <a:endParaRPr lang="pl-PL" dirty="0"/>
          </a:p>
        </p:txBody>
      </p:sp>
      <p:sp>
        <p:nvSpPr>
          <p:cNvPr id="3" name="Symbol zastępczy zawartości 2">
            <a:extLst>
              <a:ext uri="{FF2B5EF4-FFF2-40B4-BE49-F238E27FC236}">
                <a16:creationId xmlns:a16="http://schemas.microsoft.com/office/drawing/2014/main" id="{74CE4BF2-A7E3-41CB-9BFC-4883EDD856E9}"/>
              </a:ext>
            </a:extLst>
          </p:cNvPr>
          <p:cNvSpPr>
            <a:spLocks noGrp="1"/>
          </p:cNvSpPr>
          <p:nvPr>
            <p:ph sz="quarter" idx="13"/>
          </p:nvPr>
        </p:nvSpPr>
        <p:spPr/>
        <p:txBody>
          <a:bodyPr/>
          <a:lstStyle/>
          <a:p>
            <a:r>
              <a:rPr lang="pl-PL" dirty="0"/>
              <a:t>Miłosz grzywa</a:t>
            </a:r>
          </a:p>
          <a:p>
            <a:r>
              <a:rPr lang="pl-PL" dirty="0"/>
              <a:t>Daniel Pawełczyk</a:t>
            </a:r>
          </a:p>
          <a:p>
            <a:r>
              <a:rPr lang="pl-PL" dirty="0"/>
              <a:t>Emilia Kramarczyk</a:t>
            </a:r>
          </a:p>
          <a:p>
            <a:r>
              <a:rPr lang="pl-PL" dirty="0"/>
              <a:t>Piotr włoszek</a:t>
            </a:r>
          </a:p>
          <a:p>
            <a:r>
              <a:rPr lang="pl-PL" dirty="0"/>
              <a:t>Igor wieczorek</a:t>
            </a:r>
          </a:p>
          <a:p>
            <a:r>
              <a:rPr lang="pl-PL" dirty="0"/>
              <a:t>Mateusz kula</a:t>
            </a:r>
          </a:p>
        </p:txBody>
      </p:sp>
    </p:spTree>
    <p:extLst>
      <p:ext uri="{BB962C8B-B14F-4D97-AF65-F5344CB8AC3E}">
        <p14:creationId xmlns:p14="http://schemas.microsoft.com/office/powerpoint/2010/main" val="2494394226"/>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EB08C0-56BF-4FB7-8A38-E2CDABFAE810}"/>
              </a:ext>
            </a:extLst>
          </p:cNvPr>
          <p:cNvSpPr>
            <a:spLocks noGrp="1"/>
          </p:cNvSpPr>
          <p:nvPr>
            <p:ph type="title"/>
          </p:nvPr>
        </p:nvSpPr>
        <p:spPr>
          <a:xfrm>
            <a:off x="519546" y="2939472"/>
            <a:ext cx="10396882" cy="1151965"/>
          </a:xfrm>
        </p:spPr>
        <p:txBody>
          <a:bodyPr/>
          <a:lstStyle/>
          <a:p>
            <a:pPr algn="ctr"/>
            <a:r>
              <a:rPr lang="pl-PL" dirty="0"/>
              <a:t>Dziękujemy za uwagę</a:t>
            </a:r>
          </a:p>
        </p:txBody>
      </p:sp>
    </p:spTree>
    <p:extLst>
      <p:ext uri="{BB962C8B-B14F-4D97-AF65-F5344CB8AC3E}">
        <p14:creationId xmlns:p14="http://schemas.microsoft.com/office/powerpoint/2010/main" val="391573193"/>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4ECD6E2-22BE-4791-94A9-5833C35B64DD}"/>
              </a:ext>
            </a:extLst>
          </p:cNvPr>
          <p:cNvSpPr>
            <a:spLocks noGrp="1"/>
          </p:cNvSpPr>
          <p:nvPr>
            <p:ph type="title"/>
          </p:nvPr>
        </p:nvSpPr>
        <p:spPr/>
        <p:txBody>
          <a:bodyPr/>
          <a:lstStyle/>
          <a:p>
            <a:r>
              <a:rPr lang="pl-PL" dirty="0"/>
              <a:t> </a:t>
            </a:r>
          </a:p>
        </p:txBody>
      </p:sp>
      <p:pic>
        <p:nvPicPr>
          <p:cNvPr id="8" name="Upadek Polski - Konstytucja Trzeciego Maja - Rozbiory Rzeczpospolitej">
            <a:hlinkClick r:id="" action="ppaction://media"/>
            <a:extLst>
              <a:ext uri="{FF2B5EF4-FFF2-40B4-BE49-F238E27FC236}">
                <a16:creationId xmlns:a16="http://schemas.microsoft.com/office/drawing/2014/main" id="{1E6B6289-731C-44BF-B6A2-F94FEB9C85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7442" y="307109"/>
            <a:ext cx="9753600" cy="5486400"/>
          </a:xfrm>
          <a:prstGeom prst="rect">
            <a:avLst/>
          </a:prstGeom>
        </p:spPr>
      </p:pic>
    </p:spTree>
    <p:extLst>
      <p:ext uri="{BB962C8B-B14F-4D97-AF65-F5344CB8AC3E}">
        <p14:creationId xmlns:p14="http://schemas.microsoft.com/office/powerpoint/2010/main" val="7539688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5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4ECD6E2-22BE-4791-94A9-5833C35B64DD}"/>
              </a:ext>
            </a:extLst>
          </p:cNvPr>
          <p:cNvSpPr>
            <a:spLocks noGrp="1"/>
          </p:cNvSpPr>
          <p:nvPr>
            <p:ph type="title"/>
          </p:nvPr>
        </p:nvSpPr>
        <p:spPr/>
        <p:txBody>
          <a:bodyPr/>
          <a:lstStyle/>
          <a:p>
            <a:r>
              <a:rPr lang="pl-PL" dirty="0"/>
              <a:t> </a:t>
            </a:r>
          </a:p>
        </p:txBody>
      </p:sp>
      <p:sp>
        <p:nvSpPr>
          <p:cNvPr id="3" name="Symbol zastępczy zawartości 2">
            <a:extLst>
              <a:ext uri="{FF2B5EF4-FFF2-40B4-BE49-F238E27FC236}">
                <a16:creationId xmlns:a16="http://schemas.microsoft.com/office/drawing/2014/main" id="{62FFDBC4-6FF1-4EB7-A92D-A05C147D5E9E}"/>
              </a:ext>
            </a:extLst>
          </p:cNvPr>
          <p:cNvSpPr>
            <a:spLocks noGrp="1"/>
          </p:cNvSpPr>
          <p:nvPr>
            <p:ph sz="quarter" idx="13"/>
          </p:nvPr>
        </p:nvSpPr>
        <p:spPr>
          <a:xfrm>
            <a:off x="686889" y="461639"/>
            <a:ext cx="6051262" cy="4921824"/>
          </a:xfrm>
        </p:spPr>
        <p:txBody>
          <a:bodyPr>
            <a:noAutofit/>
          </a:bodyPr>
          <a:lstStyle/>
          <a:p>
            <a:pPr marL="0" indent="0">
              <a:buNone/>
            </a:pPr>
            <a:r>
              <a:rPr lang="pl-PL" sz="2800" b="1" dirty="0"/>
              <a:t>Konstytucja 3 maja</a:t>
            </a:r>
            <a:r>
              <a:rPr lang="pl-PL" sz="2800" dirty="0"/>
              <a:t>, właśc. </a:t>
            </a:r>
            <a:r>
              <a:rPr lang="pl-PL" sz="2800" b="1" dirty="0"/>
              <a:t>Ustawa Rządowa z dnia 3 maja</a:t>
            </a:r>
            <a:r>
              <a:rPr lang="pl-PL" sz="2800" dirty="0"/>
              <a:t> – uchwalona 3 maja 1791 roku, ustawa regulująca ustrój prawny Rzeczypospolitej Obojga Narodów. Powszechnie przyjmuje się, że Konstytucja 3 maja była pierwszą w Europie i drugą na świecie</a:t>
            </a:r>
            <a:r>
              <a:rPr lang="pl-PL" sz="2800" baseline="30000" dirty="0"/>
              <a:t> </a:t>
            </a:r>
            <a:r>
              <a:rPr lang="pl-PL" sz="2800" dirty="0"/>
              <a:t>(po konstytucji amerykańskiej z 1787 r.)</a:t>
            </a:r>
          </a:p>
        </p:txBody>
      </p:sp>
      <p:pic>
        <p:nvPicPr>
          <p:cNvPr id="5" name="Obraz 4">
            <a:extLst>
              <a:ext uri="{FF2B5EF4-FFF2-40B4-BE49-F238E27FC236}">
                <a16:creationId xmlns:a16="http://schemas.microsoft.com/office/drawing/2014/main" id="{B78428F0-A3CA-4EB2-BE1C-1D83A95713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296" y="1694569"/>
            <a:ext cx="5098243" cy="2455964"/>
          </a:xfrm>
          <a:prstGeom prst="rect">
            <a:avLst/>
          </a:prstGeom>
        </p:spPr>
      </p:pic>
      <p:pic>
        <p:nvPicPr>
          <p:cNvPr id="4" name="20220420222106">
            <a:hlinkClick r:id="" action="ppaction://media"/>
            <a:extLst>
              <a:ext uri="{FF2B5EF4-FFF2-40B4-BE49-F238E27FC236}">
                <a16:creationId xmlns:a16="http://schemas.microsoft.com/office/drawing/2014/main" id="{14ACFB42-22C2-4B1E-BD76-D56C746346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16161" y="4622708"/>
            <a:ext cx="487363" cy="487363"/>
          </a:xfrm>
          <a:prstGeom prst="rect">
            <a:avLst/>
          </a:prstGeom>
        </p:spPr>
      </p:pic>
    </p:spTree>
    <p:extLst>
      <p:ext uri="{BB962C8B-B14F-4D97-AF65-F5344CB8AC3E}">
        <p14:creationId xmlns:p14="http://schemas.microsoft.com/office/powerpoint/2010/main" val="18957118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A65427F-10CA-4118-B88A-EE306DF498CD}"/>
              </a:ext>
            </a:extLst>
          </p:cNvPr>
          <p:cNvSpPr>
            <a:spLocks noGrp="1"/>
          </p:cNvSpPr>
          <p:nvPr>
            <p:ph type="title"/>
          </p:nvPr>
        </p:nvSpPr>
        <p:spPr>
          <a:xfrm>
            <a:off x="669699" y="676923"/>
            <a:ext cx="10396882" cy="1151965"/>
          </a:xfrm>
        </p:spPr>
        <p:txBody>
          <a:bodyPr/>
          <a:lstStyle/>
          <a:p>
            <a:r>
              <a:rPr lang="pl-PL" dirty="0"/>
              <a:t>Historia konstytucji</a:t>
            </a:r>
          </a:p>
        </p:txBody>
      </p:sp>
      <p:sp>
        <p:nvSpPr>
          <p:cNvPr id="3" name="Symbol zastępczy zawartości 2">
            <a:extLst>
              <a:ext uri="{FF2B5EF4-FFF2-40B4-BE49-F238E27FC236}">
                <a16:creationId xmlns:a16="http://schemas.microsoft.com/office/drawing/2014/main" id="{17B79734-25F9-4183-A789-10AEBF269951}"/>
              </a:ext>
            </a:extLst>
          </p:cNvPr>
          <p:cNvSpPr>
            <a:spLocks noGrp="1"/>
          </p:cNvSpPr>
          <p:nvPr>
            <p:ph sz="quarter" idx="13"/>
          </p:nvPr>
        </p:nvSpPr>
        <p:spPr>
          <a:xfrm>
            <a:off x="106532" y="1606858"/>
            <a:ext cx="11523216" cy="4119239"/>
          </a:xfrm>
        </p:spPr>
        <p:txBody>
          <a:bodyPr>
            <a:normAutofit/>
          </a:bodyPr>
          <a:lstStyle/>
          <a:p>
            <a:pPr marL="0" indent="0">
              <a:buNone/>
            </a:pPr>
            <a:r>
              <a:rPr lang="pl-PL" dirty="0"/>
              <a:t>Konstytucja zmieniła ustrój państwa na monarchię dziedziczną, ograniczyła znacząco demokrację szlachecką, odbierając prawo głosu i decyzji w sprawach państwa szlachcie nieposiadającej ziemi (gołocie), wprowadziła częściowe zrównanie praw osobistych mieszczan i szlachty oraz stawiała chłopów pod ochroną państwa, w ten sposób łagodząc nadużycia pańszczyzny. Konstytucja formalnie zniosła </a:t>
            </a:r>
            <a:r>
              <a:rPr lang="pl-PL" i="1" dirty="0"/>
              <a:t>liberum veto</a:t>
            </a:r>
            <a:r>
              <a:rPr lang="pl-PL" dirty="0"/>
              <a:t>.</a:t>
            </a:r>
          </a:p>
          <a:p>
            <a:endParaRPr lang="pl-PL" dirty="0"/>
          </a:p>
        </p:txBody>
      </p:sp>
      <p:pic>
        <p:nvPicPr>
          <p:cNvPr id="7" name="konstytucja 3 maja">
            <a:hlinkClick r:id="" action="ppaction://media"/>
            <a:extLst>
              <a:ext uri="{FF2B5EF4-FFF2-40B4-BE49-F238E27FC236}">
                <a16:creationId xmlns:a16="http://schemas.microsoft.com/office/drawing/2014/main" id="{A3EF8B81-1CBB-4DE1-B4AF-0CA6E99C73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71121" y="4072292"/>
            <a:ext cx="487363" cy="487363"/>
          </a:xfrm>
          <a:prstGeom prst="rect">
            <a:avLst/>
          </a:prstGeom>
        </p:spPr>
      </p:pic>
    </p:spTree>
    <p:extLst>
      <p:ext uri="{BB962C8B-B14F-4D97-AF65-F5344CB8AC3E}">
        <p14:creationId xmlns:p14="http://schemas.microsoft.com/office/powerpoint/2010/main" val="31317178"/>
      </p:ext>
    </p:extLst>
  </p:cSld>
  <p:clrMapOvr>
    <a:masterClrMapping/>
  </p:clrMapOvr>
  <p:transition spd="slow" advTm="29691">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64D3EB1-4359-4AE3-BC35-CBC71531CB51}"/>
              </a:ext>
            </a:extLst>
          </p:cNvPr>
          <p:cNvSpPr>
            <a:spLocks noGrp="1"/>
          </p:cNvSpPr>
          <p:nvPr>
            <p:ph type="title"/>
          </p:nvPr>
        </p:nvSpPr>
        <p:spPr/>
        <p:txBody>
          <a:bodyPr/>
          <a:lstStyle/>
          <a:p>
            <a:r>
              <a:rPr lang="pl-PL" dirty="0"/>
              <a:t>Historia konstytucji ciąg dalszy</a:t>
            </a:r>
          </a:p>
        </p:txBody>
      </p:sp>
      <p:sp>
        <p:nvSpPr>
          <p:cNvPr id="3" name="Symbol zastępczy zawartości 2">
            <a:extLst>
              <a:ext uri="{FF2B5EF4-FFF2-40B4-BE49-F238E27FC236}">
                <a16:creationId xmlns:a16="http://schemas.microsoft.com/office/drawing/2014/main" id="{9FD2F53D-9D3C-4ADD-A342-CCEAD3F5658A}"/>
              </a:ext>
            </a:extLst>
          </p:cNvPr>
          <p:cNvSpPr>
            <a:spLocks noGrp="1"/>
          </p:cNvSpPr>
          <p:nvPr>
            <p:ph sz="quarter" idx="13"/>
          </p:nvPr>
        </p:nvSpPr>
        <p:spPr/>
        <p:txBody>
          <a:bodyPr>
            <a:normAutofit lnSpcReduction="10000"/>
          </a:bodyPr>
          <a:lstStyle/>
          <a:p>
            <a:pPr marL="0" indent="0">
              <a:buNone/>
            </a:pPr>
            <a:r>
              <a:rPr lang="pl-PL" dirty="0"/>
              <a:t>Przyjęcie monarchicznej Konstytucji 3 maja spowodowało opozycję republikanów oraz sprowokowało wrogość Imperium Rosyjskiego, które od 1768 roku było protektorem Rzeczypospolitej i gwarantem nienaruszalności jej ustroju. W wojnie w obronie konstytucji Polska, zdradzona przez swojego pruskiego sprzymierzeńca Fryderyka Wilhelma II, została pokonana przez wojska rosyjskie Katarzyny Wielkiej, wspierające konfederację targowicką – spisek części polskich magnatów przeciwnych zmianie ustroju Rzeczypospolitej. Po utracie niepodległości w 1795 roku przez 123 lata rozbiorów przypominała o walce o niepodległość. Zdaniem dwóch współautorów Ignacego Potockiego i Hugona Kołłątaja była „ostatnią wolą i testamentem gasnącej Ojczyzny”. </a:t>
            </a:r>
          </a:p>
          <a:p>
            <a:endParaRPr lang="pl-PL" dirty="0"/>
          </a:p>
        </p:txBody>
      </p:sp>
      <p:pic>
        <p:nvPicPr>
          <p:cNvPr id="4" name="20220421215844">
            <a:hlinkClick r:id="" action="ppaction://media"/>
            <a:extLst>
              <a:ext uri="{FF2B5EF4-FFF2-40B4-BE49-F238E27FC236}">
                <a16:creationId xmlns:a16="http://schemas.microsoft.com/office/drawing/2014/main" id="{A1D80D4D-1095-4AFD-9417-F54C3347AF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56038" y="4675974"/>
            <a:ext cx="487363" cy="487363"/>
          </a:xfrm>
          <a:prstGeom prst="rect">
            <a:avLst/>
          </a:prstGeom>
        </p:spPr>
      </p:pic>
    </p:spTree>
    <p:extLst>
      <p:ext uri="{BB962C8B-B14F-4D97-AF65-F5344CB8AC3E}">
        <p14:creationId xmlns:p14="http://schemas.microsoft.com/office/powerpoint/2010/main" val="4259711108"/>
      </p:ext>
    </p:extLst>
  </p:cSld>
  <p:clrMapOvr>
    <a:masterClrMapping/>
  </p:clrMapOvr>
  <p:transition spd="slow" advTm="5085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20EFA6-EC3F-4932-AB9A-A8AC3E52F32B}"/>
              </a:ext>
            </a:extLst>
          </p:cNvPr>
          <p:cNvSpPr>
            <a:spLocks noGrp="1"/>
          </p:cNvSpPr>
          <p:nvPr>
            <p:ph type="title"/>
          </p:nvPr>
        </p:nvSpPr>
        <p:spPr>
          <a:xfrm>
            <a:off x="685801" y="685801"/>
            <a:ext cx="10396882" cy="716872"/>
          </a:xfrm>
        </p:spPr>
        <p:txBody>
          <a:bodyPr>
            <a:normAutofit fontScale="90000"/>
          </a:bodyPr>
          <a:lstStyle/>
          <a:p>
            <a:pPr algn="ctr"/>
            <a:r>
              <a:rPr lang="pl-PL" dirty="0"/>
              <a:t> ciekawostka</a:t>
            </a:r>
          </a:p>
        </p:txBody>
      </p:sp>
      <p:sp>
        <p:nvSpPr>
          <p:cNvPr id="3" name="Symbol zastępczy zawartości 2">
            <a:extLst>
              <a:ext uri="{FF2B5EF4-FFF2-40B4-BE49-F238E27FC236}">
                <a16:creationId xmlns:a16="http://schemas.microsoft.com/office/drawing/2014/main" id="{70F972AA-73F7-4455-84F6-67E8A07F67F6}"/>
              </a:ext>
            </a:extLst>
          </p:cNvPr>
          <p:cNvSpPr>
            <a:spLocks noGrp="1"/>
          </p:cNvSpPr>
          <p:nvPr>
            <p:ph sz="quarter" idx="13"/>
          </p:nvPr>
        </p:nvSpPr>
        <p:spPr>
          <a:xfrm>
            <a:off x="685800" y="559294"/>
            <a:ext cx="10394707" cy="4815292"/>
          </a:xfrm>
        </p:spPr>
        <p:txBody>
          <a:bodyPr>
            <a:normAutofit/>
          </a:bodyPr>
          <a:lstStyle/>
          <a:p>
            <a:pPr marL="0" indent="0">
              <a:buNone/>
            </a:pPr>
            <a:r>
              <a:rPr lang="pl-PL" dirty="0"/>
              <a:t>Konstytucja przestała w praktyce obowiązywać ( straciła znaczenie) 24 lipca 1792 roku (w momencie przystąpienia króla Stanisława Augusta Poniatowskiego do konfederacji targowickiej ) – czyli po nieco ponad 14 miesiącach, w ciągu których Sejm Czteroletni uchwalił szereg ustaw szczegółowych, będących rozwinięciem jej postanowień. Przestała natomiast być obowiązującym aktem prawnym (została derogowana) 23 listopada 1793 roku. Sejm grodzieński uznał wtedy Sejm Czteroletni za niebyły i uchylił wszystkie ustanowione na nim akty prawne. </a:t>
            </a:r>
          </a:p>
          <a:p>
            <a:endParaRPr lang="pl-PL" dirty="0"/>
          </a:p>
        </p:txBody>
      </p:sp>
      <p:pic>
        <p:nvPicPr>
          <p:cNvPr id="5" name="Obraz 4">
            <a:extLst>
              <a:ext uri="{FF2B5EF4-FFF2-40B4-BE49-F238E27FC236}">
                <a16:creationId xmlns:a16="http://schemas.microsoft.com/office/drawing/2014/main" id="{1D6140A9-C7BD-49F9-A97E-E8687B6F7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7129" y="3675354"/>
            <a:ext cx="4089067" cy="2266025"/>
          </a:xfrm>
          <a:prstGeom prst="rect">
            <a:avLst/>
          </a:prstGeom>
        </p:spPr>
      </p:pic>
      <p:pic>
        <p:nvPicPr>
          <p:cNvPr id="4" name="20220421215452">
            <a:hlinkClick r:id="" action="ppaction://media"/>
            <a:extLst>
              <a:ext uri="{FF2B5EF4-FFF2-40B4-BE49-F238E27FC236}">
                <a16:creationId xmlns:a16="http://schemas.microsoft.com/office/drawing/2014/main" id="{7ED221F9-9770-4B01-B9D7-6FDF063067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56573" y="4196579"/>
            <a:ext cx="487363" cy="487363"/>
          </a:xfrm>
          <a:prstGeom prst="rect">
            <a:avLst/>
          </a:prstGeom>
        </p:spPr>
      </p:pic>
    </p:spTree>
    <p:extLst>
      <p:ext uri="{BB962C8B-B14F-4D97-AF65-F5344CB8AC3E}">
        <p14:creationId xmlns:p14="http://schemas.microsoft.com/office/powerpoint/2010/main" val="2351989589"/>
      </p:ext>
    </p:extLst>
  </p:cSld>
  <p:clrMapOvr>
    <a:masterClrMapping/>
  </p:clrMapOvr>
  <p:transition spd="slow" advTm="4044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395383-EBC8-4A11-B997-0208806B31F8}"/>
              </a:ext>
            </a:extLst>
          </p:cNvPr>
          <p:cNvSpPr>
            <a:spLocks noGrp="1"/>
          </p:cNvSpPr>
          <p:nvPr>
            <p:ph type="title"/>
          </p:nvPr>
        </p:nvSpPr>
        <p:spPr/>
        <p:txBody>
          <a:bodyPr/>
          <a:lstStyle/>
          <a:p>
            <a:r>
              <a:rPr lang="pl-PL" dirty="0"/>
              <a:t>Co symbolizują barwy narodowe</a:t>
            </a:r>
          </a:p>
        </p:txBody>
      </p:sp>
      <p:sp>
        <p:nvSpPr>
          <p:cNvPr id="3" name="Symbol zastępczy zawartości 2">
            <a:extLst>
              <a:ext uri="{FF2B5EF4-FFF2-40B4-BE49-F238E27FC236}">
                <a16:creationId xmlns:a16="http://schemas.microsoft.com/office/drawing/2014/main" id="{1275D01C-9BC3-452A-8496-FA0EEEC2D2D5}"/>
              </a:ext>
            </a:extLst>
          </p:cNvPr>
          <p:cNvSpPr>
            <a:spLocks noGrp="1"/>
          </p:cNvSpPr>
          <p:nvPr>
            <p:ph sz="quarter" idx="13"/>
          </p:nvPr>
        </p:nvSpPr>
        <p:spPr>
          <a:xfrm>
            <a:off x="685800" y="2063396"/>
            <a:ext cx="5049175" cy="3311189"/>
          </a:xfrm>
        </p:spPr>
        <p:txBody>
          <a:bodyPr/>
          <a:lstStyle/>
          <a:p>
            <a:pPr marL="0" indent="0">
              <a:buNone/>
            </a:pPr>
            <a:r>
              <a:rPr lang="pl-PL" dirty="0"/>
              <a:t>Biel symbolizowała na nich „dobro i czystość dążeń narodu </a:t>
            </a:r>
            <a:r>
              <a:rPr lang="pl-PL" b="1" dirty="0"/>
              <a:t>polskiego</a:t>
            </a:r>
            <a:r>
              <a:rPr lang="pl-PL" dirty="0"/>
              <a:t>”, a czerwień „dostojność i majestat władców </a:t>
            </a:r>
            <a:r>
              <a:rPr lang="pl-PL" b="1" dirty="0"/>
              <a:t>polskich</a:t>
            </a:r>
            <a:r>
              <a:rPr lang="pl-PL" dirty="0"/>
              <a:t>”. Również Kolor biały oznacza srebro, a także wodę oraz czystość. Kolor czerwony jest symbolem ognia, oznacza odwagę i waleczność.</a:t>
            </a:r>
          </a:p>
          <a:p>
            <a:pPr marL="0" indent="0">
              <a:buNone/>
            </a:pPr>
            <a:endParaRPr lang="pl-PL" dirty="0"/>
          </a:p>
        </p:txBody>
      </p:sp>
      <p:pic>
        <p:nvPicPr>
          <p:cNvPr id="5" name="Obraz 4">
            <a:extLst>
              <a:ext uri="{FF2B5EF4-FFF2-40B4-BE49-F238E27FC236}">
                <a16:creationId xmlns:a16="http://schemas.microsoft.com/office/drawing/2014/main" id="{CFF140FF-71BD-4BB9-922F-880042EC73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8039" y="1580184"/>
            <a:ext cx="4122608" cy="3963919"/>
          </a:xfrm>
          <a:prstGeom prst="rect">
            <a:avLst/>
          </a:prstGeom>
        </p:spPr>
      </p:pic>
      <p:pic>
        <p:nvPicPr>
          <p:cNvPr id="4" name="konstytucja 3 maja 2">
            <a:hlinkClick r:id="" action="ppaction://media"/>
            <a:extLst>
              <a:ext uri="{FF2B5EF4-FFF2-40B4-BE49-F238E27FC236}">
                <a16:creationId xmlns:a16="http://schemas.microsoft.com/office/drawing/2014/main" id="{186486A8-EFCC-416C-88B7-7E61CCBA7C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14352" y="4569441"/>
            <a:ext cx="487363" cy="487363"/>
          </a:xfrm>
          <a:prstGeom prst="rect">
            <a:avLst/>
          </a:prstGeom>
        </p:spPr>
      </p:pic>
    </p:spTree>
    <p:extLst>
      <p:ext uri="{BB962C8B-B14F-4D97-AF65-F5344CB8AC3E}">
        <p14:creationId xmlns:p14="http://schemas.microsoft.com/office/powerpoint/2010/main" val="3178829574"/>
      </p:ext>
    </p:extLst>
  </p:cSld>
  <p:clrMapOvr>
    <a:masterClrMapping/>
  </p:clrMapOvr>
  <p:transition spd="slow" advTm="19272">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5CEE1D-5FD1-4525-99EA-B7C42C36D2CD}"/>
              </a:ext>
            </a:extLst>
          </p:cNvPr>
          <p:cNvSpPr>
            <a:spLocks noGrp="1"/>
          </p:cNvSpPr>
          <p:nvPr>
            <p:ph type="title"/>
          </p:nvPr>
        </p:nvSpPr>
        <p:spPr/>
        <p:txBody>
          <a:bodyPr/>
          <a:lstStyle/>
          <a:p>
            <a:r>
              <a:rPr lang="pl-PL" dirty="0"/>
              <a:t>Przyczyny </a:t>
            </a:r>
          </a:p>
        </p:txBody>
      </p:sp>
      <p:sp>
        <p:nvSpPr>
          <p:cNvPr id="3" name="Symbol zastępczy zawartości 2">
            <a:extLst>
              <a:ext uri="{FF2B5EF4-FFF2-40B4-BE49-F238E27FC236}">
                <a16:creationId xmlns:a16="http://schemas.microsoft.com/office/drawing/2014/main" id="{913C72D4-1883-4EB6-9828-EB41E2AF58D6}"/>
              </a:ext>
            </a:extLst>
          </p:cNvPr>
          <p:cNvSpPr>
            <a:spLocks noGrp="1"/>
          </p:cNvSpPr>
          <p:nvPr>
            <p:ph sz="quarter" idx="13"/>
          </p:nvPr>
        </p:nvSpPr>
        <p:spPr>
          <a:xfrm>
            <a:off x="685800" y="1722268"/>
            <a:ext cx="10394707" cy="3879542"/>
          </a:xfrm>
        </p:spPr>
        <p:txBody>
          <a:bodyPr>
            <a:normAutofit fontScale="70000" lnSpcReduction="20000"/>
          </a:bodyPr>
          <a:lstStyle/>
          <a:p>
            <a:pPr marL="0" indent="0">
              <a:buNone/>
            </a:pPr>
            <a:endParaRPr lang="pl-PL" sz="4800" dirty="0"/>
          </a:p>
          <a:p>
            <a:r>
              <a:rPr lang="pl-PL" sz="4800" dirty="0"/>
              <a:t>Nadużywanie liberum veto.</a:t>
            </a:r>
          </a:p>
          <a:p>
            <a:r>
              <a:rPr lang="pl-PL" sz="4800" dirty="0"/>
              <a:t>Niekorzystna sytuacja międzynarodowa.</a:t>
            </a:r>
          </a:p>
          <a:p>
            <a:r>
              <a:rPr lang="pl-PL" sz="4800" dirty="0"/>
              <a:t>Ingerencja innych państw w sprawy religijne Rzeczpospolitej.</a:t>
            </a:r>
          </a:p>
          <a:p>
            <a:r>
              <a:rPr lang="pl-PL" sz="4800" dirty="0"/>
              <a:t>Chęć wprowadzenia nowych reform w kraju.</a:t>
            </a:r>
          </a:p>
          <a:p>
            <a:endParaRPr lang="pl-PL" sz="4800" dirty="0"/>
          </a:p>
          <a:p>
            <a:endParaRPr lang="pl-PL" dirty="0"/>
          </a:p>
        </p:txBody>
      </p:sp>
    </p:spTree>
    <p:extLst>
      <p:ext uri="{BB962C8B-B14F-4D97-AF65-F5344CB8AC3E}">
        <p14:creationId xmlns:p14="http://schemas.microsoft.com/office/powerpoint/2010/main" val="1366758302"/>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59DD47-240A-4409-9DCF-83840AEE7B23}"/>
              </a:ext>
            </a:extLst>
          </p:cNvPr>
          <p:cNvSpPr>
            <a:spLocks noGrp="1"/>
          </p:cNvSpPr>
          <p:nvPr>
            <p:ph type="title"/>
          </p:nvPr>
        </p:nvSpPr>
        <p:spPr/>
        <p:txBody>
          <a:bodyPr/>
          <a:lstStyle/>
          <a:p>
            <a:r>
              <a:rPr lang="pl-PL" dirty="0"/>
              <a:t>skutki</a:t>
            </a:r>
          </a:p>
        </p:txBody>
      </p:sp>
      <p:sp>
        <p:nvSpPr>
          <p:cNvPr id="3" name="Symbol zastępczy zawartości 2">
            <a:extLst>
              <a:ext uri="{FF2B5EF4-FFF2-40B4-BE49-F238E27FC236}">
                <a16:creationId xmlns:a16="http://schemas.microsoft.com/office/drawing/2014/main" id="{5F0DEC2F-071E-49AA-B333-B30483814CF1}"/>
              </a:ext>
            </a:extLst>
          </p:cNvPr>
          <p:cNvSpPr>
            <a:spLocks noGrp="1"/>
          </p:cNvSpPr>
          <p:nvPr>
            <p:ph sz="quarter" idx="13"/>
          </p:nvPr>
        </p:nvSpPr>
        <p:spPr/>
        <p:txBody>
          <a:bodyPr>
            <a:normAutofit lnSpcReduction="10000"/>
          </a:bodyPr>
          <a:lstStyle/>
          <a:p>
            <a:r>
              <a:rPr lang="pl-PL" dirty="0"/>
              <a:t>Konstytucja 3 maja znosiła liberum veto.</a:t>
            </a:r>
          </a:p>
          <a:p>
            <a:r>
              <a:rPr lang="pl-PL" dirty="0"/>
              <a:t>Ustalono dziedziczność tronu.</a:t>
            </a:r>
          </a:p>
          <a:p>
            <a:r>
              <a:rPr lang="pl-PL" dirty="0"/>
              <a:t>Wprowadzono trójpodział władzy.</a:t>
            </a:r>
          </a:p>
          <a:p>
            <a:r>
              <a:rPr lang="pl-PL" dirty="0"/>
              <a:t>Zniesiono prawa kardynalne.</a:t>
            </a:r>
          </a:p>
          <a:p>
            <a:r>
              <a:rPr lang="pl-PL" dirty="0"/>
              <a:t>Poprawa sytuacji chłopów.</a:t>
            </a:r>
          </a:p>
          <a:p>
            <a:r>
              <a:rPr lang="pl-PL" dirty="0"/>
              <a:t>II rozbiór Polski.</a:t>
            </a:r>
          </a:p>
          <a:p>
            <a:r>
              <a:rPr lang="pl-PL" dirty="0"/>
              <a:t>Konfederacja targowicka.</a:t>
            </a:r>
          </a:p>
          <a:p>
            <a:endParaRPr lang="pl-PL" dirty="0"/>
          </a:p>
        </p:txBody>
      </p:sp>
    </p:spTree>
    <p:extLst>
      <p:ext uri="{BB962C8B-B14F-4D97-AF65-F5344CB8AC3E}">
        <p14:creationId xmlns:p14="http://schemas.microsoft.com/office/powerpoint/2010/main" val="3906856401"/>
      </p:ext>
    </p:extLst>
  </p:cSld>
  <p:clrMapOvr>
    <a:masterClrMapping/>
  </p:clrMapOvr>
  <p:transition spd="slow">
    <p:randomBar dir="vert"/>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Wydarzenie główne">
  <a:themeElements>
    <a:clrScheme name="Wydarzenie główne">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Wydarzenie główne">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ydarzenie główne">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Wydarzenie główne</Template>
  <TotalTime>517</TotalTime>
  <Words>579</Words>
  <Application>Microsoft Office PowerPoint</Application>
  <PresentationFormat>Panoramiczny</PresentationFormat>
  <Paragraphs>68</Paragraphs>
  <Slides>14</Slides>
  <Notes>0</Notes>
  <HiddenSlides>0</HiddenSlides>
  <MMClips>6</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14</vt:i4>
      </vt:variant>
    </vt:vector>
  </HeadingPairs>
  <TitlesOfParts>
    <vt:vector size="17" baseType="lpstr">
      <vt:lpstr>Arial</vt:lpstr>
      <vt:lpstr>Impact</vt:lpstr>
      <vt:lpstr>Wydarzenie główne</vt:lpstr>
      <vt:lpstr>konstytucja 3 MAJA</vt:lpstr>
      <vt:lpstr> </vt:lpstr>
      <vt:lpstr> </vt:lpstr>
      <vt:lpstr>Historia konstytucji</vt:lpstr>
      <vt:lpstr>Historia konstytucji ciąg dalszy</vt:lpstr>
      <vt:lpstr> ciekawostka</vt:lpstr>
      <vt:lpstr>Co symbolizują barwy narodowe</vt:lpstr>
      <vt:lpstr>Przyczyny </vt:lpstr>
      <vt:lpstr>skutki</vt:lpstr>
      <vt:lpstr>Twórcy konstytucji</vt:lpstr>
      <vt:lpstr>quiz</vt:lpstr>
      <vt:lpstr>Odpowiedzi do quizu</vt:lpstr>
      <vt:lpstr>Autorzy – uczniowie klasy 7b:</vt:lpstr>
      <vt:lpstr>Dziękujemy za uwagę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konstytucja 3 MAJA</dc:title>
  <dc:creator>Adrian Kramarczyk</dc:creator>
  <cp:lastModifiedBy>Paulina Sowińska</cp:lastModifiedBy>
  <cp:revision>19</cp:revision>
  <dcterms:created xsi:type="dcterms:W3CDTF">2022-04-08T14:12:29Z</dcterms:created>
  <dcterms:modified xsi:type="dcterms:W3CDTF">2022-04-22T16:09:40Z</dcterms:modified>
</cp:coreProperties>
</file>